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63" r:id="rId11"/>
    <p:sldId id="270" r:id="rId12"/>
    <p:sldId id="264" r:id="rId13"/>
    <p:sldId id="269" r:id="rId14"/>
    <p:sldId id="265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1498F-E7EA-4FE9-B8ED-4696DB6EA414}" type="datetimeFigureOut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DF192A8-0CE7-4BCE-889B-D28BC0EEA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11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DAB33-6878-4747-A0E4-98BEFBEF5D71}" type="datetimeFigureOut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181F8-C512-4F0F-9F04-EA3F9FCB7B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86AB0-2F73-446F-946B-EB3DF3F5988E}" type="datetimeFigureOut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28834-AC32-4BAD-A53E-E76BFCE370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5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9568F-FCA4-4228-9DAC-536291F5EB05}" type="datetimeFigureOut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E0E3D-6DBB-456E-A2C7-5C3B105FE1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4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FB39F-899F-44C5-8F0F-85D8FE98E0DC}" type="datetimeFigureOut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7C6A15E7-437B-4882-B32C-1E6CD386A2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70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A4E78-43F2-40C9-8DA2-B70CB32A9D6F}" type="datetimeFigureOut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2E268-901E-4C7A-8DF4-86DD6DE827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1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1420-6F9D-4E03-AF5A-D1257BEB175B}" type="datetimeFigureOut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4808-B2A2-4D0E-8F4B-C862E0946A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4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A3C50-2A6D-4441-BB62-B113EFBF168E}" type="datetimeFigureOut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78465-42E7-4CD2-B9AA-82CAA7770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6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86321-AF30-4F2F-85A7-EB6665263872}" type="datetimeFigureOut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85A1-30D8-465D-B2B8-BFCBEF6918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9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F6B64-52CC-4D47-9041-DC2C20CB68E1}" type="datetimeFigureOut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40D22-FD93-4CBD-B21B-FB6C7FD23A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BED0E-5AB9-40AE-8EF6-15EE45E8C106}" type="datetimeFigureOut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38672C38-A38E-4B24-889A-00D702283C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5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B14BEB-FF38-4EFD-889F-4846B106216A}" type="datetimeFigureOut">
              <a:rPr lang="en-US"/>
              <a:pPr>
                <a:defRPr/>
              </a:pPr>
              <a:t>11/10/2021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065D87C4-903A-47D3-A9B2-65607108489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ullaniciadi\Desktop\mov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62400"/>
            <a:ext cx="7851648" cy="22098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Rehberlik Servisinin Tanıtımı</a:t>
            </a:r>
            <a:endParaRPr lang="tr-T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Hangi konularda Rehberlik Servisinden Yardım Alabilirsiniz?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5029200" cy="43894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Bireysel Alanda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000" dirty="0" smtClean="0"/>
              <a:t>Bireyler, kendileriyle ilgili kişisel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000" dirty="0" smtClean="0"/>
              <a:t>problemlerinin çözümü için rehberlik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000" dirty="0" smtClean="0"/>
              <a:t>servisinden yardım alabilirler.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2000" dirty="0"/>
          </a:p>
        </p:txBody>
      </p:sp>
      <p:pic>
        <p:nvPicPr>
          <p:cNvPr id="14340" name="Picture 2" descr="C:\Users\kullaniciadi\Desktop\b5796602d0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3657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Örnek durumlar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096000" cy="55626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Arkadaş ilişkilerimde sorun yaşıyorum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Karşı cinsle ilişkilerimde sorun yaşıyorum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Son zamanlarda kendimi psikolojik olarak kötü hissediyorum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Fiziksel özelliklerim konusunda endişeliyim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Ailemle sorunlar yaşıyorum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Kendimi daha iyi tanımak istiyorum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Kendimi iyi ifade edemiyorum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Topluluk içinde nasıl hareket edeceğimi bilemiyorum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Kendimi yalnız hissediyorum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Bazı duygularımı kontrol edemiyorum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  <p:pic>
        <p:nvPicPr>
          <p:cNvPr id="15364" name="Picture 5" descr="C:\Users\kullaniciadi\Desktop\04lb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143000"/>
            <a:ext cx="2743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Hangi Konularda Rehberlik Servisinden Yardım Alabilirsiniz?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5410200" cy="43894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/>
              <a:t>  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Eğitsel Alanda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</a:t>
            </a:r>
            <a:r>
              <a:rPr lang="tr-TR" sz="2000" dirty="0" smtClean="0"/>
              <a:t>Bireyler,  eğitim yaşamlarıyla ilgili tüm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000" dirty="0" smtClean="0"/>
              <a:t>    konularda yardım almak amacıyla rehberlik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000" dirty="0" smtClean="0"/>
              <a:t>    servisine başvurabilirler. </a:t>
            </a:r>
          </a:p>
        </p:txBody>
      </p:sp>
      <p:pic>
        <p:nvPicPr>
          <p:cNvPr id="16388" name="Picture 2" descr="C:\Users\kullaniciadi\Desktop\_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57400"/>
            <a:ext cx="3048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Örnek Durumlar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6248400" cy="48006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Çalışma yöntemlerini bilmiyorum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Ders çalışamıyorum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Zamanı etkin kullanamıyorum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Sınıfta sorunlar  yaşıyorum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Öğretmenlerimle sorun yaşıyorum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Sınav kaygısı konusunda yardım almak istiyorum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Çeşitli konularda karar verirken sıkıntı yaşıyorum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Motivasyonumu arttırmak için neler yapmam gerektiğini bilmiyorum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  <p:pic>
        <p:nvPicPr>
          <p:cNvPr id="17412" name="Picture 3" descr="C:\Users\kullaniciadi\Desktop\rhb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0"/>
            <a:ext cx="2743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Hangi konularda Rehberlik Servisinden Yardım Alabilirsiniz?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4724400" cy="438943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Mesleki Alanda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400" dirty="0" smtClean="0"/>
              <a:t>   </a:t>
            </a:r>
            <a:r>
              <a:rPr lang="tr-TR" sz="2000" dirty="0" smtClean="0"/>
              <a:t>Birey, kendi kişisel özellikleri ve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000" dirty="0" smtClean="0"/>
              <a:t>    meslekler hakkında bilgi elde etmek,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000" dirty="0" smtClean="0"/>
              <a:t>   kendine uygun bir mesleği seçip bu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000" dirty="0" smtClean="0"/>
              <a:t>    alanda ilerlemek amacıyla rehberlik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000" dirty="0" smtClean="0"/>
              <a:t>    servisinden yardım alabilir.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/>
          </a:p>
        </p:txBody>
      </p:sp>
      <p:pic>
        <p:nvPicPr>
          <p:cNvPr id="18436" name="Picture 4" descr="C:\Users\kullaniciadi\Desktop\mesl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8800"/>
            <a:ext cx="3505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Örnek Durumlar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867400" cy="49530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İlgi ve yeteneklerimi bilmek istiyorum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Hangi okulu seçeceğime karar veremiyorum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Hangi mesleklere yatkın olduğumu bilmiyorum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Hangi alanı seçeceğime karar veremiyorum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İlgi duyduğum meslekler hakkında bilgi edinmek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istiyorum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İlgi duyduğum mesleği yapıp yapamayacağımı bilmiyorum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ÖSS /OGS tercihlerimi yaparken yardım almak istiyorum</a:t>
            </a:r>
            <a:endParaRPr lang="tr-TR" dirty="0"/>
          </a:p>
        </p:txBody>
      </p:sp>
      <p:pic>
        <p:nvPicPr>
          <p:cNvPr id="19460" name="Picture 2" descr="C:\Users\kullaniciadi\Desktop\Ques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0"/>
            <a:ext cx="2743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-2088" y="1295400"/>
            <a:ext cx="899160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  <a:tileRect/>
                </a:gradFill>
                <a:latin typeface="Arial" charset="0"/>
              </a:rPr>
              <a:t>BURSA Çimento </a:t>
            </a:r>
            <a:r>
              <a:rPr lang="tr-TR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  <a:tileRect/>
                </a:gradFill>
                <a:latin typeface="Arial" charset="0"/>
              </a:rPr>
              <a:t>Mesleki ve Teknik Anadolu Lisesi</a:t>
            </a:r>
          </a:p>
          <a:p>
            <a:pPr algn="ctr">
              <a:defRPr/>
            </a:pPr>
            <a:r>
              <a:rPr lang="tr-TR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bg2">
                        <a:lumMod val="25000"/>
                      </a:schemeClr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  <a:tileRect/>
                </a:gradFill>
                <a:latin typeface="Arial" charset="0"/>
              </a:rPr>
              <a:t>Rehberlik Servisi</a:t>
            </a:r>
          </a:p>
        </p:txBody>
      </p:sp>
      <p:sp>
        <p:nvSpPr>
          <p:cNvPr id="20483" name="Metin kutusu 5"/>
          <p:cNvSpPr txBox="1">
            <a:spLocks noChangeArrowheads="1"/>
          </p:cNvSpPr>
          <p:nvPr/>
        </p:nvSpPr>
        <p:spPr bwMode="auto">
          <a:xfrm>
            <a:off x="5867400" y="5029200"/>
            <a:ext cx="3122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dirty="0"/>
              <a:t>Okul Psikolojik </a:t>
            </a:r>
            <a:r>
              <a:rPr lang="tr-TR" dirty="0" smtClean="0"/>
              <a:t>Danışmanı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tr-TR" smtClean="0"/>
              <a:t>Süreç...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609600" y="990600"/>
            <a:ext cx="8077200" cy="55626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150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438"/>
          </a:xfrm>
        </p:spPr>
        <p:txBody>
          <a:bodyPr/>
          <a:lstStyle/>
          <a:p>
            <a:pPr eaLnBrk="1" hangingPunct="1"/>
            <a:r>
              <a:rPr lang="tr-TR" smtClean="0"/>
              <a:t>Rehberlik Nedir?</a:t>
            </a:r>
          </a:p>
          <a:p>
            <a:pPr eaLnBrk="1" hangingPunct="1"/>
            <a:r>
              <a:rPr lang="tr-TR" smtClean="0"/>
              <a:t>Rehberlik Ne Değildir?</a:t>
            </a:r>
          </a:p>
          <a:p>
            <a:pPr eaLnBrk="1" hangingPunct="1"/>
            <a:r>
              <a:rPr lang="tr-TR" smtClean="0"/>
              <a:t>Reberlik İlkeleri Nelerdir?</a:t>
            </a:r>
          </a:p>
          <a:p>
            <a:pPr eaLnBrk="1" hangingPunct="1"/>
            <a:r>
              <a:rPr lang="tr-TR" smtClean="0"/>
              <a:t>Rehberlik Servisinden Hangi Konulara Dair Yardım Alınabilir?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smtClean="0"/>
              <a:t>	- Bireysel Alan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smtClean="0"/>
              <a:t>	- Eğitsel Alan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smtClean="0"/>
              <a:t>	- Mesleki Alan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Rehberlik Nedir?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4724400" cy="4525963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sz="2000" smtClean="0"/>
              <a:t>  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sz="2000" smtClean="0"/>
              <a:t>    Kendinizi anlamanız, problemlerinizi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sz="2000" smtClean="0"/>
              <a:t>    daha rahat bir şekilde çözebilmeniz,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sz="2000" smtClean="0"/>
              <a:t>    gerçekçi  kararlar   alabilmeniz, kapasitelerinizi kendinize en uygun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sz="2000" smtClean="0"/>
              <a:t>    düzeyde geliştirebilmeniz, çevrenize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sz="2000" smtClean="0"/>
              <a:t>    dengeli ve sağlıklı bir şekilde uyum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sz="2000" smtClean="0"/>
              <a:t>    sağlayabilmeniz, böylece kendinizi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sz="2000" smtClean="0"/>
              <a:t>    gerçekleştirmeniz için uzman kişilerce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tr-TR" sz="2000" smtClean="0"/>
              <a:t>    verilen psikolojik yardımlardır.</a:t>
            </a:r>
          </a:p>
        </p:txBody>
      </p:sp>
      <p:pic>
        <p:nvPicPr>
          <p:cNvPr id="7172" name="Picture 7" descr="C:\Users\kullaniciadi\Desktop\rehberli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tr-TR" smtClean="0"/>
              <a:t>Rehberlik Hizmetleri Sayesinde: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5715000" cy="4389437"/>
          </a:xfrm>
        </p:spPr>
        <p:txBody>
          <a:bodyPr/>
          <a:lstStyle/>
          <a:p>
            <a:pPr eaLnBrk="1" hangingPunct="1"/>
            <a:r>
              <a:rPr lang="tr-TR" smtClean="0"/>
              <a:t>Kendinizi daha iyi tanır ve anlarsınız </a:t>
            </a:r>
          </a:p>
          <a:p>
            <a:pPr eaLnBrk="1" hangingPunct="1"/>
            <a:r>
              <a:rPr lang="tr-TR" smtClean="0"/>
              <a:t> Problemlerinizi daha sağlıklı bir şekilde çözebilirsiniz</a:t>
            </a:r>
          </a:p>
          <a:p>
            <a:pPr eaLnBrk="1" hangingPunct="1"/>
            <a:r>
              <a:rPr lang="tr-TR" smtClean="0"/>
              <a:t>Kendinizle ve çevrenizle olan uyumunuz artar</a:t>
            </a:r>
          </a:p>
          <a:p>
            <a:pPr eaLnBrk="1" hangingPunct="1"/>
            <a:r>
              <a:rPr lang="tr-TR" smtClean="0"/>
              <a:t> Sahip olduğunuz gizil güçlerinizin farkına varırsınız</a:t>
            </a:r>
          </a:p>
          <a:p>
            <a:pPr eaLnBrk="1" hangingPunct="1"/>
            <a:r>
              <a:rPr lang="tr-TR" smtClean="0"/>
              <a:t> Ve nihai olarak kendinizi gerçekleştirirsiniz</a:t>
            </a:r>
          </a:p>
          <a:p>
            <a:pPr eaLnBrk="1" hangingPunct="1"/>
            <a:endParaRPr lang="tr-TR" smtClean="0"/>
          </a:p>
        </p:txBody>
      </p:sp>
      <p:pic>
        <p:nvPicPr>
          <p:cNvPr id="8196" name="Picture 6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05000"/>
            <a:ext cx="26098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590800" y="5181600"/>
            <a:ext cx="457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4" name="Rectangle 3"/>
          <p:cNvSpPr/>
          <p:nvPr/>
        </p:nvSpPr>
        <p:spPr>
          <a:xfrm>
            <a:off x="1066800" y="20574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Ben Neyim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0" y="20574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Güçlü ve Zayıf Yönlerim Nelerdir?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3000" y="2057400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İlgilerim Nedir?</a:t>
            </a:r>
          </a:p>
        </p:txBody>
      </p:sp>
      <p:sp>
        <p:nvSpPr>
          <p:cNvPr id="7" name="Rectangle 6"/>
          <p:cNvSpPr/>
          <p:nvPr/>
        </p:nvSpPr>
        <p:spPr>
          <a:xfrm>
            <a:off x="6934200" y="2057400"/>
            <a:ext cx="16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Çevremdeki Olanaklar Nedir?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34290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Sınırlılıklarım Nedir?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34290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Ne Yapabilirim?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Gücüm Nedir?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43600" y="34290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Amaçlarıma Ulaşmak İçin Ne Yapmalıyım?</a:t>
            </a:r>
          </a:p>
        </p:txBody>
      </p:sp>
      <p:sp>
        <p:nvSpPr>
          <p:cNvPr id="9226" name="Content Placeholder 17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5562600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smtClean="0"/>
          </a:p>
          <a:p>
            <a:pPr eaLnBrk="1" hangingPunct="1"/>
            <a:endParaRPr 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smtClean="0"/>
              <a:t>                             </a:t>
            </a:r>
            <a:r>
              <a:rPr lang="tr-TR" smtClean="0">
                <a:solidFill>
                  <a:schemeClr val="bg1"/>
                </a:solidFill>
              </a:rPr>
              <a:t>Kendini Gerçekleştirme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28601" y="3962400"/>
            <a:ext cx="1981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29394" y="3961606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315201" y="3962400"/>
            <a:ext cx="1981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219200" y="4953000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85850"/>
          </a:xfrm>
        </p:spPr>
        <p:txBody>
          <a:bodyPr/>
          <a:lstStyle/>
          <a:p>
            <a:pPr eaLnBrk="1" hangingPunct="1"/>
            <a:r>
              <a:rPr lang="tr-TR" smtClean="0"/>
              <a:t>Rehberlik Ne Değildir?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4724400" cy="4389438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Rehberlik, bireye tek yönlü olarak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doğrudan doğruya yapılan bir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yardım değildir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Rehberlikte bireye acıma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duygusuyla yaklaşma, onun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sorunlarını onu adına çözme gibi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bir anlayış yoktur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Rehberlik, bireyin sadece duygusal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yanı ile ilgilenmez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 hizmetleri ders değildir</a:t>
            </a:r>
          </a:p>
        </p:txBody>
      </p:sp>
      <p:pic>
        <p:nvPicPr>
          <p:cNvPr id="10244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292725"/>
            <a:ext cx="1830388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C:\Users\kullaniciadi\Desktop\tp20crying20boy20smallsk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352800"/>
            <a:ext cx="15113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7" descr="C:\Users\kullaniciadi\Desktop\etkilesi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52600"/>
            <a:ext cx="29813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4572000" cy="4389437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Rehberlik, bir disiplin görevi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değildir, yargılamaz ve ceza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vermez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Rehberlik, her sorunu hemen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çözebilecek sihirli bir güce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sahip değildir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Rehberlik, hizmetleri sadece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sorunlu öğrencilere yapılacak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bir yardım değildir</a:t>
            </a:r>
            <a:endParaRPr lang="tr-TR" dirty="0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tr-TR" smtClean="0"/>
              <a:t>Rehberlik Ne Değildir?</a:t>
            </a:r>
          </a:p>
        </p:txBody>
      </p:sp>
      <p:pic>
        <p:nvPicPr>
          <p:cNvPr id="11268" name="Picture 2" descr="C:\Users\kullaniciadi\Desktop\disiplin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0"/>
            <a:ext cx="16097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C:\Users\kullaniciadi\Desktop\hip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50413">
            <a:off x="6242844" y="3875882"/>
            <a:ext cx="1905000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1066800"/>
          </a:xfrm>
        </p:spPr>
        <p:txBody>
          <a:bodyPr/>
          <a:lstStyle/>
          <a:p>
            <a:pPr eaLnBrk="1" hangingPunct="1"/>
            <a:r>
              <a:rPr lang="tr-TR" smtClean="0"/>
              <a:t>Rehberliğin İlkeleri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486400" cy="492283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Her birey seçme özgürlüğüne sahiptir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İnsan saygıya değer bir varlıktır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 hizmetlerinden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yaralanmada zorlama  yoktur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 hizmeti öğrenciyi merkeze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alan bir eğitim sistemi öngörür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 hizmetlerinde tüm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ilgililerin katılımı, desteği ve işbirliği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gereklidir</a:t>
            </a:r>
          </a:p>
        </p:txBody>
      </p:sp>
      <p:pic>
        <p:nvPicPr>
          <p:cNvPr id="12292" name="Picture 2" descr="C:\Users\kullaniciadi\Desktop\ozgurlu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066800"/>
            <a:ext cx="2133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 descr="C:\Users\kullaniciadi\Desktop\isbirlig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029200"/>
            <a:ext cx="1752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4" descr="C:\Users\kullaniciadi\Desktop\ojig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19400"/>
            <a:ext cx="2133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943600" cy="46482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 hizmetlerinin yürütülmesinde gizlilik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esastır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 hizmeti tüm öğrencilere yöneliktir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 hizmetlerinde esneklik söz konusudur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 hizmetleri planlı, programlı,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örgütlenmiş  bir şekilde sunulur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 Rehberlik hizmetleri alanda uzman ve yetkin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 smtClean="0"/>
              <a:t>     kişiler  tarafından sunulur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Rehberliğin İlkeleri</a:t>
            </a:r>
            <a:endParaRPr lang="tr-TR" dirty="0"/>
          </a:p>
        </p:txBody>
      </p:sp>
      <p:pic>
        <p:nvPicPr>
          <p:cNvPr id="13316" name="Picture 2" descr="C:\Users\kullaniciadi\Desktop\gizlil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19200"/>
            <a:ext cx="16573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" descr="C:\Users\kullaniciadi\Desktop\coil.h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9718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4" descr="C:\Users\kullaniciadi\Desktop\yuksek-lisansa-tus-modeli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20288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312</TotalTime>
  <Words>562</Words>
  <Application>Microsoft Office PowerPoint</Application>
  <PresentationFormat>Ekran Gösterisi (4:3)</PresentationFormat>
  <Paragraphs>180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Flow</vt:lpstr>
      <vt:lpstr>Rehberlik Servisinin Tanıtımı</vt:lpstr>
      <vt:lpstr>Süreç...</vt:lpstr>
      <vt:lpstr>Rehberlik Nedir?</vt:lpstr>
      <vt:lpstr>Rehberlik Hizmetleri Sayesinde:</vt:lpstr>
      <vt:lpstr>PowerPoint Sunusu</vt:lpstr>
      <vt:lpstr>Rehberlik Ne Değildir?</vt:lpstr>
      <vt:lpstr>Rehberlik Ne Değildir?</vt:lpstr>
      <vt:lpstr>Rehberliğin İlkeleri</vt:lpstr>
      <vt:lpstr>Rehberliğin İlkeleri</vt:lpstr>
      <vt:lpstr>Hangi konularda Rehberlik Servisinden Yardım Alabilirsiniz?</vt:lpstr>
      <vt:lpstr>Örnek durumlar</vt:lpstr>
      <vt:lpstr>Hangi Konularda Rehberlik Servisinden Yardım Alabilirsiniz?</vt:lpstr>
      <vt:lpstr>Örnek Durumlar </vt:lpstr>
      <vt:lpstr>Hangi konularda Rehberlik Servisinden Yardım Alabilirsiniz?</vt:lpstr>
      <vt:lpstr>Örnek Durumlar 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Rehberlik Servisini Tanı</dc:title>
  <dc:creator>subasi</dc:creator>
  <cp:lastModifiedBy>Bilisim_Mehmet</cp:lastModifiedBy>
  <cp:revision>37</cp:revision>
  <dcterms:created xsi:type="dcterms:W3CDTF">2006-08-16T00:00:00Z</dcterms:created>
  <dcterms:modified xsi:type="dcterms:W3CDTF">2021-11-10T16:45:12Z</dcterms:modified>
</cp:coreProperties>
</file>